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3"/>
    <p:sldId id="1091" r:id="rId4"/>
    <p:sldId id="1096" r:id="rId5"/>
    <p:sldId id="1121" r:id="rId6"/>
    <p:sldId id="1097" r:id="rId7"/>
    <p:sldId id="1098" r:id="rId8"/>
    <p:sldId id="1103" r:id="rId9"/>
    <p:sldId id="1104" r:id="rId10"/>
    <p:sldId id="1125" r:id="rId11"/>
    <p:sldId id="1117" r:id="rId12"/>
    <p:sldId id="1111" r:id="rId13"/>
    <p:sldId id="1126" r:id="rId14"/>
    <p:sldId id="1112" r:id="rId15"/>
    <p:sldId id="1113" r:id="rId16"/>
    <p:sldId id="1128" r:id="rId17"/>
    <p:sldId id="1115" r:id="rId18"/>
    <p:sldId id="1116" r:id="rId1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6379" autoAdjust="0"/>
  </p:normalViewPr>
  <p:slideViewPr>
    <p:cSldViewPr showGuides="1">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必修</a:t>
            </a:r>
            <a:r>
              <a:rPr lang="en-US" altLang="zh-CN" sz="2000" baseline="0" dirty="0" smtClean="0">
                <a:solidFill>
                  <a:prstClr val="black"/>
                </a:solidFill>
                <a:latin typeface="楷体" panose="02010609060101010101" pitchFamily="49" charset="-122"/>
                <a:ea typeface="楷体" panose="02010609060101010101" pitchFamily="49" charset="-122"/>
              </a:rPr>
              <a:t> </a:t>
            </a:r>
            <a:r>
              <a:rPr lang="zh-CN" altLang="en-US" sz="2000" baseline="0" dirty="0" smtClean="0">
                <a:solidFill>
                  <a:prstClr val="black"/>
                </a:solidFill>
                <a:latin typeface="楷体" panose="02010609060101010101" pitchFamily="49" charset="-122"/>
                <a:ea typeface="楷体" panose="02010609060101010101" pitchFamily="49" charset="-122"/>
              </a:rPr>
              <a:t>第二册</a:t>
            </a:r>
            <a:r>
              <a:rPr lang="en-US" altLang="zh-CN" sz="2000" dirty="0" smtClean="0">
                <a:solidFill>
                  <a:prstClr val="black"/>
                </a:solidFill>
                <a:latin typeface="楷体" panose="02010609060101010101" pitchFamily="49" charset="-122"/>
                <a:ea typeface="楷体" panose="02010609060101010101" pitchFamily="49" charset="-122"/>
              </a:rPr>
              <a:t> 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14.png"/><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a:solidFill>
                  <a:srgbClr val="549E39"/>
                </a:solidFill>
                <a:latin typeface="Times New Roman" panose="02020603050405020304"/>
                <a:ea typeface="微软雅黑" panose="020B0503020204020204" pitchFamily="34" charset="-122"/>
                <a:cs typeface="微软雅黑" panose="020B0503020204020204" pitchFamily="34" charset="-122"/>
              </a:rPr>
              <a:t>6</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化学反应与能量变化</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第二单元　化学反应中的热</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350790" y="692696"/>
            <a:ext cx="6850505" cy="637559"/>
          </a:xfrm>
          <a:prstGeom prst="rect">
            <a:avLst/>
          </a:prstGeom>
        </p:spPr>
      </p:pic>
      <p:pic>
        <p:nvPicPr>
          <p:cNvPr id="4" name="要点.eps" descr="id:2147488297;FounderCES"/>
          <p:cNvPicPr/>
          <p:nvPr/>
        </p:nvPicPr>
        <p:blipFill>
          <a:blip r:embed="rId2"/>
          <a:stretch>
            <a:fillRect/>
          </a:stretch>
        </p:blipFill>
        <p:spPr>
          <a:xfrm>
            <a:off x="504460" y="1438654"/>
            <a:ext cx="895350" cy="381000"/>
          </a:xfrm>
          <a:prstGeom prst="rect">
            <a:avLst/>
          </a:prstGeom>
        </p:spPr>
      </p:pic>
      <p:sp>
        <p:nvSpPr>
          <p:cNvPr id="5" name="内容占位符 4"/>
          <p:cNvSpPr>
            <a:spLocks noGrp="1"/>
          </p:cNvSpPr>
          <p:nvPr>
            <p:ph idx="1"/>
          </p:nvPr>
        </p:nvSpPr>
        <p:spPr>
          <a:xfrm>
            <a:off x="360854" y="1340768"/>
            <a:ext cx="11485848" cy="4524315"/>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放热反应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与吸热反应的判断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化学反应总会伴有能量变化，而能量变化又主要表现为热量的放出或吸收。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从化学键变化的角度判断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放热反应：断键吸收的总能量＜成键放出的总能量；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吸热反应：断键吸收的总能量＞成键放出的总能量。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从反应物与生成物的总能量大小判断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放热反应：反应物的总能量＞生成物的总能量；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吸热反应：反应物的总能量＜生成物的总能量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从反应的热效应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放热反应：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吸热反应：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从经验规律判断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）放热反应：所有的燃烧反应；酸碱中和反应；大多数的化合反应；活泼金属与酸或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的反应等。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）吸热反应：氢氧化钡晶体与氯化铵固体的反应；大多数的分解反应；碳与水蒸气的反应；高温下，碳与二氧化碳的反应；盐酸与碳酸氢钠的反应；以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为还原剂的氧化还原反应等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从反应的互逆性判断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在可逆反应中，若正反应为放热（</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吸热</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）反应，则逆反应为吸热（</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放热</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从反应的条件判断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需要持续加热的反应，一般是吸热反应；反应开始时需要加热，反应开始后无需继续加热的反应，一般是放热反应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p:cNvSpPr txBox="1"/>
          <p:nvPr/>
        </p:nvSpPr>
        <p:spPr bwMode="auto">
          <a:xfrm>
            <a:off x="360854" y="3616964"/>
            <a:ext cx="11485848" cy="1684244"/>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一个化学反应是吸热反应还是放热反应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只与反应物总能量和生成物总能量的相对大小有关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而与反应开始前是否需要加热无关。吸热反应也可能不需要加热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而放热反应也可能需要加热。</a:t>
            </a:r>
            <a:endParaRPr lang="zh-CN" altLang="en-US"/>
          </a:p>
        </p:txBody>
      </p:sp>
      <p:pic>
        <p:nvPicPr>
          <p:cNvPr id="5" name="关键提醒.eps" descr="id:2147488452;FounderCES"/>
          <p:cNvPicPr/>
          <p:nvPr/>
        </p:nvPicPr>
        <p:blipFill>
          <a:blip r:embed="rId1"/>
          <a:stretch>
            <a:fillRect/>
          </a:stretch>
        </p:blipFill>
        <p:spPr>
          <a:xfrm>
            <a:off x="478582" y="3779564"/>
            <a:ext cx="1630680" cy="33972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24典例1.eps" descr="id:2147488304;FounderCES"/>
          <p:cNvPicPr/>
          <p:nvPr/>
        </p:nvPicPr>
        <p:blipFill>
          <a:blip r:embed="rId1"/>
          <a:stretch>
            <a:fillRect/>
          </a:stretch>
        </p:blipFill>
        <p:spPr>
          <a:xfrm>
            <a:off x="507048" y="908720"/>
            <a:ext cx="1203325" cy="387350"/>
          </a:xfrm>
          <a:prstGeom prst="rect">
            <a:avLst/>
          </a:prstGeom>
        </p:spPr>
      </p:pic>
      <p:pic>
        <p:nvPicPr>
          <p:cNvPr id="7" name="24答案.eps" descr="id:2147488333;FounderCES"/>
          <p:cNvPicPr/>
          <p:nvPr/>
        </p:nvPicPr>
        <p:blipFill>
          <a:blip r:embed="rId2"/>
          <a:stretch>
            <a:fillRect/>
          </a:stretch>
        </p:blipFill>
        <p:spPr>
          <a:xfrm>
            <a:off x="406574" y="6004448"/>
            <a:ext cx="840740" cy="29972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87257"/>
                <a:ext cx="11485848" cy="5133328"/>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江苏扬州邗江中学高一期末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）甲烷合成反应：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是一种重要的工业化学反应，正反应为放热反应。下列说法不正确的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这个过程需要吸收能量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断开反应物中的化学键吸收的能量大于形成生成物中的化学键放出的能量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反应物的总能量大于生成物的总能量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正反应过程的能量变化可用上图</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87257"/>
                <a:ext cx="11485848" cy="5133328"/>
              </a:xfrm>
              <a:blipFill rotWithShape="1">
                <a:blip r:embed="rId3"/>
                <a:stretch>
                  <a:fillRect l="-2" t="-10" r="1" b="-5149"/>
                </a:stretch>
              </a:blipFill>
            </p:spPr>
            <p:txBody>
              <a:bodyPr/>
              <a:lstStyle/>
              <a:p>
                <a:r>
                  <a:rPr lang="zh-CN" altLang="en-US">
                    <a:noFill/>
                  </a:rPr>
                  <a:t> </a:t>
                </a:r>
              </a:p>
            </p:txBody>
          </p:sp>
        </mc:Fallback>
      </mc:AlternateContent>
      <p:sp>
        <p:nvSpPr>
          <p:cNvPr id="2" name="矩形 1"/>
          <p:cNvSpPr/>
          <p:nvPr/>
        </p:nvSpPr>
        <p:spPr>
          <a:xfrm>
            <a:off x="1414686" y="5805264"/>
            <a:ext cx="389850" cy="646331"/>
          </a:xfrm>
          <a:prstGeom prst="rect">
            <a:avLst/>
          </a:prstGeom>
        </p:spPr>
        <p:txBody>
          <a:bodyPr wrap="none">
            <a:spAutoFit/>
          </a:bodyPr>
          <a:lstStyle/>
          <a:p>
            <a:pPr algn="just">
              <a:lnSpc>
                <a:spcPct val="150000"/>
              </a:lnSpc>
              <a:spcAft>
                <a:spcPts val="0"/>
              </a:spcAft>
              <a:tabLst>
                <a:tab pos="5941060" algn="l"/>
              </a:tabLs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pic>
        <p:nvPicPr>
          <p:cNvPr id="4" name="图片 3"/>
          <p:cNvPicPr>
            <a:picLocks noChangeAspect="1"/>
          </p:cNvPicPr>
          <p:nvPr/>
        </p:nvPicPr>
        <p:blipFill>
          <a:blip r:embed="rId4"/>
          <a:stretch>
            <a:fillRect/>
          </a:stretch>
        </p:blipFill>
        <p:spPr>
          <a:xfrm>
            <a:off x="10487694" y="828601"/>
            <a:ext cx="1110795" cy="685901"/>
          </a:xfrm>
          <a:prstGeom prst="rect">
            <a:avLst/>
          </a:prstGeom>
        </p:spPr>
      </p:pic>
      <p:pic>
        <p:nvPicPr>
          <p:cNvPr id="8" name="25gh2s327.jpg" descr="id:2147488466;FounderCES"/>
          <p:cNvPicPr/>
          <p:nvPr/>
        </p:nvPicPr>
        <p:blipFill>
          <a:blip r:embed="rId5"/>
          <a:stretch>
            <a:fillRect/>
          </a:stretch>
        </p:blipFill>
        <p:spPr>
          <a:xfrm>
            <a:off x="5735166" y="1916832"/>
            <a:ext cx="2857500" cy="22542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解析.eps" descr="id:2147488326;FounderCES"/>
          <p:cNvPicPr/>
          <p:nvPr/>
        </p:nvPicPr>
        <p:blipFill>
          <a:blip r:embed="rId1"/>
          <a:stretch>
            <a:fillRect/>
          </a:stretch>
        </p:blipFill>
        <p:spPr>
          <a:xfrm>
            <a:off x="429930" y="982060"/>
            <a:ext cx="840740" cy="29972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64704"/>
                <a:ext cx="11485848" cy="2847254"/>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化学键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的断裂需要吸收能量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这个过程断裂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所以需要吸收能量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正反应为放热反应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说明断开反应物中的化学键吸收的能量小于形成生成物中的化学键放出的能量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该反应的正反应为放热反应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则反应中反应物的总能量大于生成物的总能量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正反应为放热反应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上图中反应物的总能量大于生成物的总能量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则正反应过程的能量变化可用上图表示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64704"/>
                <a:ext cx="11485848" cy="2847254"/>
              </a:xfrm>
              <a:blipFill rotWithShape="1">
                <a:blip r:embed="rId2"/>
                <a:stretch>
                  <a:fillRect l="-2" t="-6" r="1" b="-12509"/>
                </a:stretch>
              </a:blipFill>
            </p:spPr>
            <p:txBody>
              <a:bodyPr/>
              <a:lstStyle/>
              <a:p>
                <a:r>
                  <a:rPr lang="zh-CN" altLang="en-US">
                    <a:noFill/>
                  </a:rPr>
                  <a:t> </a:t>
                </a:r>
              </a:p>
            </p:txBody>
          </p:sp>
        </mc:Fallback>
      </mc:AlternateContent>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078313"/>
          </a:xfrm>
          <a:solidFill>
            <a:srgbClr val="E3F2E7"/>
          </a:solidFill>
        </p:spPr>
        <p:txBody>
          <a:bodyPr/>
          <a:lstStyle/>
          <a:p>
            <a:endParaRPr lang="en-US" altLang="zh-CN" smtClean="0"/>
          </a:p>
          <a:p>
            <a:endParaRPr lang="en-US" altLang="zh-CN"/>
          </a:p>
          <a:p>
            <a:endParaRPr lang="en-US" altLang="zh-CN" smtClean="0"/>
          </a:p>
          <a:p>
            <a:endParaRPr lang="en-US" altLang="zh-CN"/>
          </a:p>
          <a:p>
            <a:endParaRPr lang="en-US" altLang="zh-CN" smtClean="0"/>
          </a:p>
          <a:p>
            <a:endParaRPr lang="en-US" altLang="zh-CN" smtClean="0"/>
          </a:p>
          <a:p>
            <a:endParaRPr lang="en-US" altLang="zh-CN"/>
          </a:p>
          <a:p>
            <a:endParaRPr lang="en-US" altLang="zh-CN" smtClean="0"/>
          </a:p>
          <a:p>
            <a:endParaRPr lang="zh-CN" altLang="en-US"/>
          </a:p>
        </p:txBody>
      </p:sp>
      <p:pic>
        <p:nvPicPr>
          <p:cNvPr id="5" name="顿有所悟.eps" descr="id:2147488340;FounderCES"/>
          <p:cNvPicPr/>
          <p:nvPr/>
        </p:nvPicPr>
        <p:blipFill>
          <a:blip r:embed="rId1"/>
          <a:stretch>
            <a:fillRect/>
          </a:stretch>
        </p:blipFill>
        <p:spPr>
          <a:xfrm>
            <a:off x="406574" y="886405"/>
            <a:ext cx="1667510" cy="365760"/>
          </a:xfrm>
          <a:prstGeom prst="rect">
            <a:avLst/>
          </a:prstGeom>
        </p:spPr>
      </p:pic>
      <p:pic>
        <p:nvPicPr>
          <p:cNvPr id="7" name="l7.jpg" descr="id:2147488494;FounderCES"/>
          <p:cNvPicPr/>
          <p:nvPr/>
        </p:nvPicPr>
        <p:blipFill>
          <a:blip r:embed="rId2">
            <a:clrChange>
              <a:clrFrom>
                <a:srgbClr val="FFFFFF"/>
              </a:clrFrom>
              <a:clrTo>
                <a:srgbClr val="FFFFFF">
                  <a:alpha val="0"/>
                </a:srgbClr>
              </a:clrTo>
            </a:clrChange>
          </a:blip>
          <a:stretch>
            <a:fillRect/>
          </a:stretch>
        </p:blipFill>
        <p:spPr>
          <a:xfrm>
            <a:off x="1990750" y="1388207"/>
            <a:ext cx="7958455" cy="424815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2.eps" descr="id:2147488347;FounderCES"/>
          <p:cNvPicPr/>
          <p:nvPr/>
        </p:nvPicPr>
        <p:blipFill>
          <a:blip r:embed="rId1"/>
          <a:stretch>
            <a:fillRect/>
          </a:stretch>
        </p:blipFill>
        <p:spPr>
          <a:xfrm>
            <a:off x="436011" y="921777"/>
            <a:ext cx="1203325" cy="387350"/>
          </a:xfrm>
          <a:prstGeom prst="rect">
            <a:avLst/>
          </a:prstGeom>
        </p:spPr>
      </p:pic>
      <p:pic>
        <p:nvPicPr>
          <p:cNvPr id="5" name="24答案.eps" descr="id:2147488361;FounderCES"/>
          <p:cNvPicPr/>
          <p:nvPr/>
        </p:nvPicPr>
        <p:blipFill>
          <a:blip r:embed="rId2"/>
          <a:stretch>
            <a:fillRect/>
          </a:stretch>
        </p:blipFill>
        <p:spPr>
          <a:xfrm>
            <a:off x="478582" y="6093296"/>
            <a:ext cx="840740" cy="299720"/>
          </a:xfrm>
          <a:prstGeom prst="rect">
            <a:avLst/>
          </a:prstGeom>
        </p:spPr>
      </p:pic>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764704"/>
                <a:ext cx="11485848" cy="5195397"/>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江苏南京航空航天大学附中高一期中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）键能是指气态分子中化学键解离成气态原子所吸收的能量。键能的大小可以衡量化学键的强弱，也可以用于计算化学反应的反应热。下表是一些化学键的键能：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键能数据计算每消耗</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）的热效应为（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放热</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 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吸热</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 kJ</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放热</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485 kJ</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吸热</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485 kJ</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764704"/>
                <a:ext cx="11485848" cy="5195397"/>
              </a:xfrm>
              <a:blipFill rotWithShape="1">
                <a:blip r:embed="rId3"/>
                <a:stretch>
                  <a:fillRect l="-2" t="-3" r="1" b="-52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478582" y="2420888"/>
              <a:ext cx="10971212" cy="1213231"/>
            </p:xfrm>
            <a:graphic>
              <a:graphicData uri="http://schemas.openxmlformats.org/drawingml/2006/table">
                <a:tbl>
                  <a:tblPr firstRow="1" firstCol="1" bandRow="1"/>
                  <a:tblGrid>
                    <a:gridCol w="2861292"/>
                    <a:gridCol w="1908991"/>
                    <a:gridCol w="1908991"/>
                    <a:gridCol w="1908991"/>
                    <a:gridCol w="2382947"/>
                  </a:tblGrid>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mn-ea"/>
                              <a:ea typeface="+mn-ea"/>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键能</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413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745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436</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075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478582" y="2420888"/>
              <a:ext cx="10971212" cy="1213231"/>
            </p:xfrm>
            <a:graphic>
              <a:graphicData uri="http://schemas.openxmlformats.org/drawingml/2006/table">
                <a:tbl>
                  <a:tblPr firstRow="1" firstCol="1" bandRow="1"/>
                  <a:tblGrid>
                    <a:gridCol w="2861292"/>
                    <a:gridCol w="1908991"/>
                    <a:gridCol w="1908991"/>
                    <a:gridCol w="1908991"/>
                    <a:gridCol w="2382947"/>
                  </a:tblGrid>
                  <a:tr h="788035">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4"/>
                        </a:blipFill>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mn-ea"/>
                              <a:ea typeface="+mn-ea"/>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键能</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413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745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436</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075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Fallback>
      </mc:AlternateContent>
      <p:sp>
        <p:nvSpPr>
          <p:cNvPr id="6" name="矩形 5"/>
          <p:cNvSpPr/>
          <p:nvPr/>
        </p:nvSpPr>
        <p:spPr>
          <a:xfrm>
            <a:off x="1444411" y="6012323"/>
            <a:ext cx="389850" cy="461665"/>
          </a:xfrm>
          <a:prstGeom prst="rect">
            <a:avLst/>
          </a:prstGeom>
        </p:spPr>
        <p:txBody>
          <a:bodyPr wrap="none">
            <a:spAutoFit/>
          </a:bodyPr>
          <a:lstStyle/>
          <a:p>
            <a:r>
              <a:rPr lang="en-US" altLang="zh-CN" sz="2400">
                <a:solidFill>
                  <a:srgbClr val="000000"/>
                </a:solidFill>
              </a:rPr>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8354;FounderCES"/>
          <p:cNvPicPr/>
          <p:nvPr/>
        </p:nvPicPr>
        <p:blipFill>
          <a:blip r:embed="rId1"/>
          <a:stretch>
            <a:fillRect/>
          </a:stretch>
        </p:blipFill>
        <p:spPr>
          <a:xfrm>
            <a:off x="478582" y="980728"/>
            <a:ext cx="840740" cy="299720"/>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64704"/>
                <a:ext cx="11485848" cy="4017318"/>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断键吸收的总能量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成键释放的总能量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断键吸收能量</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mol</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413kJ</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652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断键吸收能量</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745kJ</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490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共吸收能量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652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490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142kJ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成键释放能量</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075kJ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成键释放能量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436kJ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872kJ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共释放能量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872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022 kJ</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则每消耗</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该反应吸热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64704"/>
                <a:ext cx="11485848" cy="4017318"/>
              </a:xfrm>
              <a:blipFill rotWithShape="1">
                <a:blip r:embed="rId2"/>
                <a:stretch>
                  <a:fillRect l="-2" t="-4" r="1" b="-2691"/>
                </a:stretch>
              </a:blipFill>
            </p:spPr>
            <p:txBody>
              <a:bodyPr/>
              <a:lstStyle/>
              <a:p>
                <a:r>
                  <a:rPr lang="zh-CN" altLang="en-US">
                    <a:noFill/>
                  </a:rPr>
                  <a:t> </a:t>
                </a:r>
              </a:p>
            </p:txBody>
          </p:sp>
        </mc:Fallback>
      </mc:AlternateContent>
      <p:pic>
        <p:nvPicPr>
          <p:cNvPr id="7" name="图片 6"/>
          <p:cNvPicPr/>
          <p:nvPr/>
        </p:nvPicPr>
        <p:blipFill>
          <a:blip r:embed="rId3">
            <a:clrChange>
              <a:clrFrom>
                <a:srgbClr val="FFFFFF"/>
              </a:clrFrom>
              <a:clrTo>
                <a:srgbClr val="FFFFFF">
                  <a:alpha val="0"/>
                </a:srgbClr>
              </a:clrTo>
            </a:clrChange>
          </a:blip>
          <a:stretch>
            <a:fillRect/>
          </a:stretch>
        </p:blipFill>
        <p:spPr>
          <a:xfrm>
            <a:off x="2494806" y="2710231"/>
            <a:ext cx="1126490" cy="35052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763863" y="692696"/>
            <a:ext cx="6275045" cy="644656"/>
          </a:xfrm>
          <a:prstGeom prst="rect">
            <a:avLst/>
          </a:prstGeom>
        </p:spPr>
      </p:pic>
      <p:pic>
        <p:nvPicPr>
          <p:cNvPr id="4" name="知识点1.eps" descr="id:2147488213;FounderCES"/>
          <p:cNvPicPr/>
          <p:nvPr/>
        </p:nvPicPr>
        <p:blipFill>
          <a:blip r:embed="rId2"/>
          <a:stretch>
            <a:fillRect/>
          </a:stretch>
        </p:blipFill>
        <p:spPr>
          <a:xfrm>
            <a:off x="378106" y="1556792"/>
            <a:ext cx="1409700" cy="389255"/>
          </a:xfrm>
          <a:prstGeom prst="rect">
            <a:avLst/>
          </a:prstGeom>
        </p:spPr>
      </p:pic>
      <p:sp>
        <p:nvSpPr>
          <p:cNvPr id="5" name="内容占位符 4"/>
          <p:cNvSpPr>
            <a:spLocks noGrp="1"/>
          </p:cNvSpPr>
          <p:nvPr>
            <p:ph idx="1"/>
          </p:nvPr>
        </p:nvSpPr>
        <p:spPr>
          <a:xfrm>
            <a:off x="360854" y="1412776"/>
            <a:ext cx="11485848" cy="3900235"/>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常见</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的放热反应与吸热反应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常见的放热反应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）所有的燃烧反应；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）酸碱中和反应；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）大多数的化合反应；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）活泼金属与酸或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）物质的缓慢氧化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常见的吸热反应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）氢氧化钡晶体与氯化铵固体的反应；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）大多数的分解反应；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）碳与水蒸气的反应；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）高温下，碳与二氧化碳的反应；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）盐酸与碳酸氢钠的反应；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为还原剂的氧化还原反应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70318"/>
          </a:xfrm>
          <a:solidFill>
            <a:srgbClr val="E3F2E7"/>
          </a:solidFill>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需要加热才能进行的反应不一定是吸热反应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如木炭的燃烧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不需要加热就能进行的反应也不一定是放热反应</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晶体的反应</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化学反应都伴随着物质与能量变化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有的放出能量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有的吸收能量。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化学反应中能量变化的原因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宏观解释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反应物与生成物的总能量不同。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微观角度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反应物断键吸收的能量与生成物成键释放的能量不同</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6" name="名师点拨.eps" descr="id:2147488389;FounderCES"/>
          <p:cNvPicPr/>
          <p:nvPr/>
        </p:nvPicPr>
        <p:blipFill>
          <a:blip r:embed="rId1"/>
          <a:stretch>
            <a:fillRect/>
          </a:stretch>
        </p:blipFill>
        <p:spPr>
          <a:xfrm>
            <a:off x="478582" y="836712"/>
            <a:ext cx="1737360" cy="40576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8220;FounderCES"/>
          <p:cNvPicPr/>
          <p:nvPr/>
        </p:nvPicPr>
        <p:blipFill>
          <a:blip r:embed="rId1"/>
          <a:stretch>
            <a:fillRect/>
          </a:stretch>
        </p:blipFill>
        <p:spPr>
          <a:xfrm>
            <a:off x="461330" y="900094"/>
            <a:ext cx="1504950" cy="399415"/>
          </a:xfrm>
          <a:prstGeom prst="rect">
            <a:avLst/>
          </a:prstGeom>
        </p:spPr>
      </p:pic>
      <p:sp>
        <p:nvSpPr>
          <p:cNvPr id="9" name="内容占位符 8"/>
          <p:cNvSpPr>
            <a:spLocks noGrp="1"/>
          </p:cNvSpPr>
          <p:nvPr>
            <p:ph idx="1"/>
          </p:nvPr>
        </p:nvSpPr>
        <p:spPr>
          <a:xfrm>
            <a:off x="360854" y="764704"/>
            <a:ext cx="11485848" cy="3346237"/>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化学反应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中的能量变化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化学反应的基本特征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一是物质发生了变化，即有新物质生成；二是能量发生了变化，即吸收或放出能量。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化学反应的能量变化主要为热量的吸收或放出。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化学反应中的能量变化的原因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）化学反应中的能量变化与化学键的关系可用如图形象地表示出来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5735166" y="4110941"/>
            <a:ext cx="4142392" cy="2342395"/>
          </a:xfrm>
          <a:prstGeom prst="rect">
            <a:avLst/>
          </a:prstGeom>
        </p:spPr>
      </p:pic>
      <p:sp>
        <p:nvSpPr>
          <p:cNvPr id="4" name="矩形 3"/>
          <p:cNvSpPr/>
          <p:nvPr/>
        </p:nvSpPr>
        <p:spPr>
          <a:xfrm>
            <a:off x="394948" y="4045581"/>
            <a:ext cx="6092825" cy="1200329"/>
          </a:xfrm>
          <a:prstGeom prst="rect">
            <a:avLst/>
          </a:prstGeom>
        </p:spPr>
        <p:txBody>
          <a:bodyPr>
            <a:spAutoFit/>
          </a:bodyPr>
          <a:lstStyle/>
          <a:p>
            <a:pPr algn="just">
              <a:lnSpc>
                <a:spcPct val="150000"/>
              </a:lnSpc>
              <a:spcAft>
                <a:spcPts val="0"/>
              </a:spcAft>
              <a:tabLst>
                <a:tab pos="5941060" algn="l"/>
              </a:tabLst>
            </a:pPr>
            <a:r>
              <a:rPr lang="en-US" altLang="zh-CN" sz="2400">
                <a:solidFill>
                  <a:srgbClr val="000000"/>
                </a:solidFill>
                <a:latin typeface="宋体" panose="02010600030101010101" pitchFamily="2" charset="-122"/>
                <a:cs typeface="Times New Roman" panose="02020603050405020304" pitchFamily="18" charset="0"/>
              </a:rPr>
              <a:t>①</a:t>
            </a:r>
            <a:r>
              <a:rPr lang="zh-CN" altLang="zh-CN" sz="2400">
                <a:solidFill>
                  <a:srgbClr val="000000"/>
                </a:solidFill>
                <a:cs typeface="Times New Roman" panose="02020603050405020304" pitchFamily="18" charset="0"/>
              </a:rPr>
              <a:t>若</a:t>
            </a:r>
            <a:r>
              <a:rPr lang="en-US" altLang="zh-CN" sz="2400" i="1">
                <a:solidFill>
                  <a:srgbClr val="000000"/>
                </a:solidFill>
                <a:cs typeface="Times New Roman" panose="02020603050405020304" pitchFamily="18" charset="0"/>
              </a:rPr>
              <a:t>E</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E</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，则反应吸收能量；</a:t>
            </a:r>
            <a:endParaRPr lang="zh-CN" altLang="zh-CN" sz="1050">
              <a:solidFill>
                <a:srgbClr val="000000"/>
              </a:solidFill>
              <a:cs typeface="Times New Roman" panose="02020603050405020304" pitchFamily="18" charset="0"/>
            </a:endParaRPr>
          </a:p>
          <a:p>
            <a:pPr algn="just">
              <a:lnSpc>
                <a:spcPct val="150000"/>
              </a:lnSpc>
              <a:spcAft>
                <a:spcPts val="0"/>
              </a:spcAft>
              <a:tabLst>
                <a:tab pos="5941060" algn="l"/>
              </a:tabLst>
            </a:pPr>
            <a:r>
              <a:rPr lang="en-US" altLang="zh-CN" sz="2400">
                <a:solidFill>
                  <a:srgbClr val="000000"/>
                </a:solidFill>
                <a:latin typeface="宋体" panose="02010600030101010101" pitchFamily="2" charset="-122"/>
                <a:cs typeface="Times New Roman" panose="02020603050405020304" pitchFamily="18" charset="0"/>
              </a:rPr>
              <a:t>②</a:t>
            </a:r>
            <a:r>
              <a:rPr lang="zh-CN" altLang="zh-CN" sz="2400">
                <a:solidFill>
                  <a:srgbClr val="000000"/>
                </a:solidFill>
                <a:cs typeface="Times New Roman" panose="02020603050405020304" pitchFamily="18" charset="0"/>
              </a:rPr>
              <a:t>若</a:t>
            </a:r>
            <a:r>
              <a:rPr lang="en-US" altLang="zh-CN" sz="2400" i="1">
                <a:solidFill>
                  <a:srgbClr val="000000"/>
                </a:solidFill>
                <a:cs typeface="Times New Roman" panose="02020603050405020304" pitchFamily="18" charset="0"/>
              </a:rPr>
              <a:t>E</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E</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，则反应放出能量。</a:t>
            </a:r>
            <a:endParaRPr lang="zh-CN" altLang="zh-CN" sz="1050">
              <a:solidFill>
                <a:srgbClr val="000000"/>
              </a:solidFill>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2792239"/>
          </a:xfrm>
        </p:spPr>
        <p:txBody>
          <a:bodyPr/>
          <a:lstStyle/>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）化学反应中的能量变化与物质内部能量的关系。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从物质内部能量分析化学反应过程：化学反应的能量变化可看作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储存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在物质内部的能量（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化学能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）转化为热能、电能或光能等被释放出来，或者是热能、电能或光能等转化为物质内部的能量（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化学能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储存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起来的过程。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化学反应中的能量变化与物质能量的关系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4891042"/>
            <a:ext cx="11485848" cy="1130246"/>
          </a:xfrm>
        </p:spPr>
        <p:txBody>
          <a:bodyPr/>
          <a:lstStyle/>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中反应物的总能量大于生成物的总能量，反应释放能量；图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中反应物的总能量小于生成物的总能量，反应吸收能量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3286894" y="908720"/>
            <a:ext cx="5389522" cy="381642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6186309"/>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热化学方程式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反应中放出或吸收的热通常叫作反应热，用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表示。反应热＝生成物的总能量－反应物的总能量。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）书写热化学方程式的方法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写出符合质量守恒定律的化学方程式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热化学方程式中各物质化学式前的化学计量数不表示分子个数，</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只表示物质的量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。因此，它可以用整数或简单分数表示。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标明所有物质在反应条件下的状态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因为物质发生状态变化时也伴随着能量的变化，所以书写热化学方程式时必须标明物质的状态，气态、液态、固态分别用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88424;FounderCES"/>
          <p:cNvPicPr/>
          <p:nvPr/>
        </p:nvPicPr>
        <p:blipFill>
          <a:blip r:embed="rId1"/>
          <a:stretch>
            <a:fillRect/>
          </a:stretch>
        </p:blipFill>
        <p:spPr>
          <a:xfrm>
            <a:off x="478582" y="764704"/>
            <a:ext cx="1524000" cy="40449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4.eps" descr="id:2147488269;FounderCES"/>
          <p:cNvPicPr/>
          <p:nvPr/>
        </p:nvPicPr>
        <p:blipFill>
          <a:blip r:embed="rId1"/>
          <a:stretch>
            <a:fillRect/>
          </a:stretch>
        </p:blipFill>
        <p:spPr>
          <a:xfrm>
            <a:off x="478582" y="908720"/>
            <a:ext cx="1314450" cy="349250"/>
          </a:xfrm>
          <a:prstGeom prst="rect">
            <a:avLst/>
          </a:prstGeom>
        </p:spPr>
      </p:pic>
      <p:sp>
        <p:nvSpPr>
          <p:cNvPr id="5" name="内容占位符 4"/>
          <p:cNvSpPr>
            <a:spLocks noGrp="1"/>
          </p:cNvSpPr>
          <p:nvPr>
            <p:ph idx="1"/>
          </p:nvPr>
        </p:nvSpPr>
        <p:spPr>
          <a:xfrm>
            <a:off x="360854" y="764704"/>
            <a:ext cx="11485848" cy="4524315"/>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燃料</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的热值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燃料燃烧释放的能量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）热值：一定条件下单位质量的可燃物</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完全燃烧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所放出的热，单位是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）当前我国使用最多的能源：化石燃料，即煤、石油、天然气。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氢气</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最理想的绿色燃料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）氢气的热值在普通燃料中是最高的，燃烧</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氢气能释放出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143 kJ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的热。氢气的燃烧产物只有水。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）氢气密度小，熔点低，难液化，贮存液氢的容器要求高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2916</Words>
  <Application>WPS 演示</Application>
  <PresentationFormat>自定义</PresentationFormat>
  <Paragraphs>135</Paragraphs>
  <Slides>17</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17</vt:i4>
      </vt:variant>
    </vt:vector>
  </HeadingPairs>
  <TitlesOfParts>
    <vt:vector size="30" baseType="lpstr">
      <vt:lpstr>Arial</vt:lpstr>
      <vt:lpstr>宋体</vt:lpstr>
      <vt:lpstr>Wingdings</vt:lpstr>
      <vt:lpstr>Times New Roman</vt:lpstr>
      <vt:lpstr>楷体</vt:lpstr>
      <vt:lpstr>微软雅黑</vt:lpstr>
      <vt:lpstr>Times New Roman</vt:lpstr>
      <vt:lpstr>黑体</vt:lpstr>
      <vt:lpstr>仿宋</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408</cp:revision>
  <dcterms:created xsi:type="dcterms:W3CDTF">2020-11-06T05:24:00Z</dcterms:created>
  <dcterms:modified xsi:type="dcterms:W3CDTF">2025-10-22T01:33:11Z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77CD0ACAD3F44A57A87E877BB14877B4_12</vt:lpwstr>
  </property>
</Properties>
</file>